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7" r:id="rId16"/>
    <p:sldId id="276" r:id="rId17"/>
    <p:sldId id="273" r:id="rId18"/>
    <p:sldId id="279" r:id="rId19"/>
    <p:sldId id="274" r:id="rId20"/>
    <p:sldId id="272" r:id="rId21"/>
    <p:sldId id="280" r:id="rId22"/>
    <p:sldId id="282" r:id="rId23"/>
    <p:sldId id="278" r:id="rId24"/>
    <p:sldId id="281" r:id="rId25"/>
    <p:sldId id="283" r:id="rId26"/>
    <p:sldId id="275" r:id="rId27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33"/>
    <a:srgbClr val="00FFCC"/>
    <a:srgbClr val="FF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164" y="-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4EA79-992F-4F05-A2C6-A162A0B79AAD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B18E9D-3F6A-4BD8-929C-46C033889C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62370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B18E9D-3F6A-4BD8-929C-46C033889C8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938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2013/6/3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jpeg"/><Relationship Id="rId3" Type="http://schemas.openxmlformats.org/officeDocument/2006/relationships/image" Target="../media/image19.jpeg"/><Relationship Id="rId7" Type="http://schemas.openxmlformats.org/officeDocument/2006/relationships/image" Target="../media/image2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jpe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20963286">
            <a:off x="2129617" y="665991"/>
            <a:ext cx="281807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Arial Black" pitchFamily="34" charset="0"/>
              </a:rPr>
              <a:t>CREATIVITY</a:t>
            </a:r>
            <a:endParaRPr lang="zh-CN" altLang="en-US" sz="54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rot="292032">
            <a:off x="4665029" y="778479"/>
            <a:ext cx="33843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Arial Black" pitchFamily="34" charset="0"/>
              </a:rPr>
              <a:t>SELFCONFIDENCE</a:t>
            </a:r>
            <a:endParaRPr lang="zh-CN" altLang="en-US" sz="20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 rot="303514">
            <a:off x="4487543" y="911191"/>
            <a:ext cx="29935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Arial Black" pitchFamily="34" charset="0"/>
              </a:rPr>
              <a:t>PERSEVERANCE</a:t>
            </a:r>
            <a:endParaRPr lang="zh-CN" altLang="en-US" sz="36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 rot="1794044">
            <a:off x="6136892" y="1744970"/>
            <a:ext cx="22060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Arial Black" pitchFamily="34" charset="0"/>
              </a:rPr>
              <a:t>OPTIMISM</a:t>
            </a:r>
            <a:endParaRPr lang="zh-CN" altLang="en-US" sz="24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 rot="21193926">
            <a:off x="3060526" y="2135612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  <a:latin typeface="Arial Black" pitchFamily="34" charset="0"/>
              </a:rPr>
              <a:t>PLANNING</a:t>
            </a:r>
            <a:endParaRPr lang="zh-CN" altLang="en-US" sz="24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 rot="21358843">
            <a:off x="4731612" y="2050353"/>
            <a:ext cx="279973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Arial Black" pitchFamily="34" charset="0"/>
              </a:rPr>
              <a:t>COMMUNICATION</a:t>
            </a:r>
            <a:endParaRPr lang="zh-CN" altLang="en-US" sz="48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437541" y="2293719"/>
            <a:ext cx="315504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  <a:latin typeface="Arial Black" pitchFamily="34" charset="0"/>
              </a:rPr>
              <a:t>T</a:t>
            </a:r>
            <a:r>
              <a:rPr lang="en-US" altLang="zh-CN" sz="2800" dirty="0" smtClean="0">
                <a:solidFill>
                  <a:schemeClr val="bg1"/>
                </a:solidFill>
                <a:latin typeface="Arial Black" pitchFamily="34" charset="0"/>
              </a:rPr>
              <a:t>EAMWORK</a:t>
            </a:r>
            <a:endParaRPr lang="zh-CN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 rot="3641752">
            <a:off x="6429839" y="2727014"/>
            <a:ext cx="22322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Arial Black" pitchFamily="34" charset="0"/>
              </a:rPr>
              <a:t>SMILE</a:t>
            </a:r>
            <a:endParaRPr lang="zh-CN" altLang="en-US" sz="32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 rot="365221">
            <a:off x="2245980" y="2866296"/>
            <a:ext cx="26783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Arial Black" pitchFamily="34" charset="0"/>
              </a:rPr>
              <a:t>MOTIVATED</a:t>
            </a:r>
            <a:endParaRPr lang="zh-CN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 rot="249245">
            <a:off x="2926621" y="3158449"/>
            <a:ext cx="20491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Arial Black" pitchFamily="34" charset="0"/>
              </a:rPr>
              <a:t>EXCITATION</a:t>
            </a:r>
            <a:endParaRPr lang="zh-CN" altLang="en-US" sz="36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 rot="20754970">
            <a:off x="6075472" y="3508116"/>
            <a:ext cx="17626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Arial Black" pitchFamily="34" charset="0"/>
              </a:rPr>
              <a:t>VISION</a:t>
            </a:r>
            <a:endParaRPr lang="zh-CN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14805805">
            <a:off x="2018864" y="3371024"/>
            <a:ext cx="17626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  <a:latin typeface="Arial Black" pitchFamily="34" charset="0"/>
              </a:rPr>
              <a:t>Initiative</a:t>
            </a:r>
            <a:endParaRPr lang="zh-CN" altLang="en-US" sz="28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 rot="18975850">
            <a:off x="6250289" y="3345608"/>
            <a:ext cx="32606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latin typeface="Arial Black" pitchFamily="34" charset="0"/>
              </a:rPr>
              <a:t>IDEA</a:t>
            </a:r>
            <a:endParaRPr lang="zh-CN" altLang="en-US" sz="44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915816" y="4079080"/>
            <a:ext cx="43116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7200" dirty="0" smtClean="0">
                <a:solidFill>
                  <a:schemeClr val="bg1"/>
                </a:solidFill>
                <a:latin typeface="Arial Black" pitchFamily="34" charset="0"/>
              </a:rPr>
              <a:t>ENJOY</a:t>
            </a:r>
            <a:endParaRPr lang="zh-CN" altLang="en-US" sz="72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 rot="15747798">
            <a:off x="776713" y="2273864"/>
            <a:ext cx="24198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solidFill>
                  <a:schemeClr val="bg1"/>
                </a:solidFill>
                <a:latin typeface="Arial Black" pitchFamily="34" charset="0"/>
              </a:rPr>
              <a:t>LOVE</a:t>
            </a:r>
            <a:endParaRPr lang="zh-CN" altLang="en-US" sz="40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23" name="等腰三角形 22"/>
          <p:cNvSpPr/>
          <p:nvPr/>
        </p:nvSpPr>
        <p:spPr>
          <a:xfrm rot="13641643">
            <a:off x="1728351" y="4256410"/>
            <a:ext cx="777932" cy="1419725"/>
          </a:xfrm>
          <a:prstGeom prst="triangle">
            <a:avLst/>
          </a:prstGeom>
          <a:noFill/>
          <a:ln w="57150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58309" y="2075264"/>
            <a:ext cx="7772400" cy="1470025"/>
          </a:xfrm>
          <a:noFill/>
          <a:ln>
            <a:noFill/>
          </a:ln>
          <a:effectLst>
            <a:innerShdw blurRad="63500" dist="50800" dir="16200000">
              <a:prstClr val="black">
                <a:alpha val="50000"/>
              </a:prstClr>
            </a:innerShdw>
          </a:effectLst>
        </p:spPr>
        <p:txBody>
          <a:bodyPr>
            <a:noAutofit/>
          </a:bodyPr>
          <a:lstStyle/>
          <a:p>
            <a:r>
              <a:rPr lang="zh-CN" altLang="en-US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广告部</a:t>
            </a:r>
            <a:r>
              <a:rPr lang="en-US" altLang="zh-CN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/>
            </a:r>
            <a:br>
              <a:rPr lang="en-US" altLang="zh-CN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</a:br>
            <a:r>
              <a:rPr lang="zh-CN" altLang="en-US" sz="9600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rPr>
              <a:t>的自白</a:t>
            </a:r>
            <a:endParaRPr lang="zh-CN" altLang="en-US" sz="96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23928" y="5003884"/>
            <a:ext cx="2244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 smtClean="0">
                <a:solidFill>
                  <a:schemeClr val="bg1"/>
                </a:solidFill>
                <a:latin typeface="Arial Black" pitchFamily="34" charset="0"/>
              </a:rPr>
              <a:t>TEAMWORK</a:t>
            </a:r>
            <a:endParaRPr lang="zh-CN" altLang="en-US" spc="300" dirty="0">
              <a:solidFill>
                <a:schemeClr val="bg1"/>
              </a:solidFill>
              <a:latin typeface="Arial Black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 rot="18932510">
            <a:off x="1665431" y="4562006"/>
            <a:ext cx="1392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pc="300" dirty="0" smtClean="0">
                <a:solidFill>
                  <a:schemeClr val="bg1"/>
                </a:solidFill>
                <a:latin typeface="Arial Black" pitchFamily="34" charset="0"/>
              </a:rPr>
              <a:t>THINK</a:t>
            </a:r>
            <a:endParaRPr lang="zh-CN" altLang="en-US" spc="300" dirty="0">
              <a:solidFill>
                <a:schemeClr val="bg1"/>
              </a:solidFill>
              <a:latin typeface="Arial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6987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D:\桌面\p_large_vedx_509b00007abf12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620688"/>
            <a:ext cx="8100392" cy="5400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5425752" y="5373216"/>
            <a:ext cx="3322712" cy="114300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zh-CN" altLang="en-US" sz="8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许</a:t>
            </a:r>
            <a:r>
              <a:rPr lang="zh-CN" altLang="en-US" sz="6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多</a:t>
            </a:r>
            <a:endParaRPr lang="zh-CN" altLang="en-US" sz="66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619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D:\桌面\IMG_20121216_160420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3187" y="0"/>
            <a:ext cx="38576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539552" y="260648"/>
            <a:ext cx="2808312" cy="114300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zh-CN" altLang="en-US" sz="9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王</a:t>
            </a:r>
            <a:r>
              <a:rPr lang="zh-CN" altLang="en-US" sz="6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钦</a:t>
            </a:r>
            <a:endParaRPr lang="zh-CN" altLang="en-US" sz="66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619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://b102.photo.store.qq.com/psb?/V11cvPj90jZl7y/396Qsl1sV3DUdGdFo8G84t88b53KAlhqP3uuhYIB1hM!/b/YSC12TyHQQAAYv.NzTzTQQAA&amp;bo=ngL2AQAAAAABAEw!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056" y="33565"/>
            <a:ext cx="7799368" cy="5843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4932040" y="5373216"/>
            <a:ext cx="3744416" cy="1215008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zh-CN" altLang="en-US" sz="72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林梦林</a:t>
            </a:r>
            <a:endParaRPr lang="zh-CN" altLang="en-US" sz="72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619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/>
          <p:cNvSpPr txBox="1">
            <a:spLocks/>
          </p:cNvSpPr>
          <p:nvPr/>
        </p:nvSpPr>
        <p:spPr>
          <a:xfrm>
            <a:off x="3923928" y="2276872"/>
            <a:ext cx="43924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93600" dirty="0" smtClean="0">
                <a:solidFill>
                  <a:schemeClr val="bg1"/>
                </a:solidFill>
                <a:latin typeface="宋体" pitchFamily="2" charset="-122"/>
                <a:ea typeface="宋体" pitchFamily="2" charset="-122"/>
                <a:cs typeface="Arial" pitchFamily="34" charset="0"/>
              </a:rPr>
              <a:t>?</a:t>
            </a:r>
            <a:endParaRPr lang="zh-CN" altLang="en-US" sz="93600" dirty="0">
              <a:solidFill>
                <a:schemeClr val="bg1"/>
              </a:solidFill>
              <a:latin typeface="宋体" pitchFamily="2" charset="-122"/>
              <a:ea typeface="宋体" pitchFamily="2" charset="-122"/>
              <a:cs typeface="Arial" pitchFamily="34" charset="0"/>
            </a:endParaRP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3923928" y="896284"/>
            <a:ext cx="43924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WHO</a:t>
            </a:r>
            <a:endParaRPr lang="zh-CN" altLang="en-US" sz="115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3888825" y="2060900"/>
            <a:ext cx="43924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AM</a:t>
            </a:r>
            <a:endParaRPr lang="zh-CN" altLang="en-US" sz="115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3851920" y="3222104"/>
            <a:ext cx="43924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I</a:t>
            </a:r>
            <a:endParaRPr lang="zh-CN" altLang="en-US" sz="115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292080" y="6205374"/>
            <a:ext cx="1328082" cy="1328082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156176" y="3208412"/>
            <a:ext cx="553998" cy="137271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b="1" spc="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广告部</a:t>
            </a:r>
            <a:endParaRPr lang="zh-CN" altLang="en-US" sz="2400" b="1" spc="3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619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7544" y="2574032"/>
            <a:ext cx="8229600" cy="1143000"/>
          </a:xfrm>
        </p:spPr>
        <p:txBody>
          <a:bodyPr>
            <a:noAutofit/>
          </a:bodyPr>
          <a:lstStyle/>
          <a:p>
            <a:pPr algn="l"/>
            <a:r>
              <a:rPr lang="zh-CN" altLang="zh-CN" sz="4000" dirty="0">
                <a:solidFill>
                  <a:srgbClr val="FF0000"/>
                </a:solidFill>
              </a:rPr>
              <a:t>广告部</a:t>
            </a:r>
            <a:r>
              <a:rPr lang="zh-CN" altLang="zh-CN" sz="2800" dirty="0">
                <a:solidFill>
                  <a:schemeClr val="bg1"/>
                </a:solidFill>
              </a:rPr>
              <a:t>主要负责南燕新闻社的报刊、杂志、新媒体等媒介的</a:t>
            </a:r>
            <a:r>
              <a:rPr lang="zh-CN" altLang="zh-CN" sz="2800" dirty="0" smtClean="0">
                <a:solidFill>
                  <a:schemeClr val="bg1"/>
                </a:solidFill>
              </a:rPr>
              <a:t>赞助</a:t>
            </a:r>
            <a:r>
              <a:rPr lang="zh-CN" altLang="en-US" sz="2800" dirty="0">
                <a:solidFill>
                  <a:schemeClr val="bg1"/>
                </a:solidFill>
              </a:rPr>
              <a:t>和</a:t>
            </a:r>
            <a:r>
              <a:rPr lang="zh-CN" altLang="en-US" sz="2800" dirty="0" smtClean="0">
                <a:solidFill>
                  <a:schemeClr val="bg1"/>
                </a:solidFill>
              </a:rPr>
              <a:t>校园</a:t>
            </a:r>
            <a:r>
              <a:rPr lang="zh-CN" altLang="zh-CN" sz="2800" dirty="0" smtClean="0">
                <a:solidFill>
                  <a:schemeClr val="bg1"/>
                </a:solidFill>
              </a:rPr>
              <a:t>活动</a:t>
            </a:r>
            <a:r>
              <a:rPr lang="zh-CN" altLang="zh-CN" sz="2800" dirty="0">
                <a:solidFill>
                  <a:schemeClr val="bg1"/>
                </a:solidFill>
              </a:rPr>
              <a:t>赞助，以及校园文化产品项目的开发和管理。</a:t>
            </a:r>
            <a:br>
              <a:rPr lang="zh-CN" altLang="zh-CN" sz="2800" dirty="0">
                <a:solidFill>
                  <a:schemeClr val="bg1"/>
                </a:solidFill>
              </a:rPr>
            </a:b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300192" y="5991158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广告部简介</a:t>
            </a:r>
            <a:endParaRPr lang="zh-CN" altLang="en-US" sz="3600" spc="3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619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203848" y="764704"/>
            <a:ext cx="5112568" cy="5112568"/>
          </a:xfrm>
          <a:prstGeom prst="ellipse">
            <a:avLst/>
          </a:prstGeom>
          <a:noFill/>
          <a:ln w="7620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3707904" y="3212976"/>
            <a:ext cx="511256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DONE</a:t>
            </a:r>
            <a:endParaRPr lang="zh-CN" altLang="en-US" sz="115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3888824" y="2060900"/>
            <a:ext cx="493164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HAD</a:t>
            </a:r>
            <a:endParaRPr lang="zh-CN" altLang="en-US" sz="115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4139952" y="917900"/>
            <a:ext cx="43924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I</a:t>
            </a:r>
            <a:endParaRPr lang="zh-CN" altLang="en-US" sz="115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724128" y="908720"/>
            <a:ext cx="553998" cy="137271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b="1" spc="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广告部</a:t>
            </a:r>
            <a:endParaRPr lang="zh-CN" altLang="en-US" sz="2400" b="1" spc="3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0976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92696"/>
            <a:ext cx="822960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2800" dirty="0" smtClean="0">
                <a:solidFill>
                  <a:srgbClr val="FF0000"/>
                </a:solidFill>
              </a:rPr>
              <a:t>校园活动赞助</a:t>
            </a:r>
            <a:endParaRPr lang="en-US" altLang="zh-CN" sz="2800" dirty="0" smtClean="0">
              <a:solidFill>
                <a:srgbClr val="FF0000"/>
              </a:solidFill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</a:rPr>
              <a:t>琉璃</a:t>
            </a:r>
            <a:r>
              <a:rPr lang="zh-CN" altLang="en-US" sz="2800" dirty="0" smtClean="0">
                <a:solidFill>
                  <a:schemeClr val="bg1"/>
                </a:solidFill>
              </a:rPr>
              <a:t>时光</a:t>
            </a:r>
            <a:r>
              <a:rPr lang="en-US" altLang="zh-CN" sz="2800" dirty="0" smtClean="0">
                <a:solidFill>
                  <a:schemeClr val="bg1"/>
                </a:solidFill>
              </a:rPr>
              <a:t>SPA</a:t>
            </a:r>
            <a:r>
              <a:rPr lang="zh-CN" altLang="en-US" sz="2800" dirty="0" smtClean="0">
                <a:solidFill>
                  <a:schemeClr val="bg1"/>
                </a:solidFill>
              </a:rPr>
              <a:t>国际连锁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</a:rPr>
              <a:t>动感地带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</a:rPr>
              <a:t>雅</a:t>
            </a:r>
            <a:r>
              <a:rPr lang="zh-CN" altLang="en-US" sz="2800" dirty="0">
                <a:solidFill>
                  <a:schemeClr val="bg1"/>
                </a:solidFill>
              </a:rPr>
              <a:t>图</a:t>
            </a:r>
            <a:r>
              <a:rPr lang="zh-CN" altLang="en-US" sz="2800" dirty="0" smtClean="0">
                <a:solidFill>
                  <a:schemeClr val="bg1"/>
                </a:solidFill>
              </a:rPr>
              <a:t>影院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</a:rPr>
              <a:t>百年好合婚纱</a:t>
            </a:r>
            <a:r>
              <a:rPr lang="zh-CN" altLang="en-US" sz="2800" dirty="0" smtClean="0">
                <a:solidFill>
                  <a:schemeClr val="bg1"/>
                </a:solidFill>
              </a:rPr>
              <a:t>摄影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成记砂锅</a:t>
            </a:r>
            <a:r>
              <a:rPr lang="zh-CN" altLang="en-US" sz="2800" dirty="0" smtClean="0">
                <a:solidFill>
                  <a:schemeClr val="bg1"/>
                </a:solidFill>
              </a:rPr>
              <a:t>粥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CN" altLang="en-US" sz="2800" dirty="0" smtClean="0">
                <a:solidFill>
                  <a:srgbClr val="FF0000"/>
                </a:solidFill>
              </a:rPr>
              <a:t>校园文化宣传活动</a:t>
            </a:r>
            <a:endParaRPr lang="en-US" altLang="zh-CN" sz="2800" dirty="0">
              <a:solidFill>
                <a:srgbClr val="FF0000"/>
              </a:solidFill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</a:rPr>
              <a:t>校衫设计大赛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</a:rPr>
              <a:t>“致南燕，致青春”南燕文化明信片展销活动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sz="28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00192" y="5991158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广告部成果</a:t>
            </a:r>
            <a:endParaRPr lang="zh-CN" altLang="en-US" sz="3600" spc="3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36780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lml\Documents\Tencent Files\121623171\Image\)EF5K6D%%ZJ4IJE]}%(MY1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292932"/>
            <a:ext cx="2880320" cy="2152292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3419872" y="3518083"/>
            <a:ext cx="5760640" cy="1143000"/>
          </a:xfrm>
        </p:spPr>
        <p:txBody>
          <a:bodyPr>
            <a:noAutofit/>
          </a:bodyPr>
          <a:lstStyle/>
          <a:p>
            <a:pPr algn="l"/>
            <a:r>
              <a:rPr lang="zh-CN" altLang="en-US" sz="2800" dirty="0" smtClean="0">
                <a:solidFill>
                  <a:srgbClr val="FF0000"/>
                </a:solidFill>
              </a:rPr>
              <a:t>北京大学深圳研究生院教职工大会</a:t>
            </a:r>
            <a:r>
              <a:rPr lang="en-US" altLang="zh-CN" sz="3200" dirty="0" smtClean="0">
                <a:solidFill>
                  <a:schemeClr val="bg1"/>
                </a:solidFill>
              </a:rPr>
              <a:t/>
            </a:r>
            <a:br>
              <a:rPr lang="en-US" altLang="zh-CN" sz="3200" dirty="0" smtClean="0">
                <a:solidFill>
                  <a:schemeClr val="bg1"/>
                </a:solidFill>
              </a:rPr>
            </a:br>
            <a:r>
              <a:rPr lang="zh-CN" altLang="en-US" sz="2400" dirty="0">
                <a:solidFill>
                  <a:schemeClr val="bg1"/>
                </a:solidFill>
              </a:rPr>
              <a:t>琉璃</a:t>
            </a:r>
            <a:r>
              <a:rPr lang="zh-CN" altLang="en-US" sz="2400" dirty="0" smtClean="0">
                <a:solidFill>
                  <a:schemeClr val="bg1"/>
                </a:solidFill>
              </a:rPr>
              <a:t>时光</a:t>
            </a:r>
            <a:r>
              <a:rPr lang="en-US" altLang="zh-CN" sz="2400" dirty="0" smtClean="0">
                <a:solidFill>
                  <a:schemeClr val="bg1"/>
                </a:solidFill>
              </a:rPr>
              <a:t>SPA</a:t>
            </a:r>
            <a:r>
              <a:rPr lang="zh-CN" altLang="en-US" sz="2400" dirty="0" smtClean="0">
                <a:solidFill>
                  <a:schemeClr val="bg1"/>
                </a:solidFill>
              </a:rPr>
              <a:t>国际连锁</a:t>
            </a:r>
            <a:r>
              <a:rPr lang="en-US" altLang="zh-CN" sz="2400" dirty="0" smtClean="0">
                <a:solidFill>
                  <a:schemeClr val="bg1"/>
                </a:solidFill>
              </a:rPr>
              <a:t/>
            </a:r>
            <a:br>
              <a:rPr lang="en-US" altLang="zh-CN" sz="2400" dirty="0" smtClean="0">
                <a:solidFill>
                  <a:schemeClr val="bg1"/>
                </a:solidFill>
              </a:rPr>
            </a:br>
            <a:r>
              <a:rPr lang="zh-CN" altLang="en-US" sz="2400" dirty="0" smtClean="0">
                <a:solidFill>
                  <a:schemeClr val="bg1"/>
                </a:solidFill>
              </a:rPr>
              <a:t>赞助价值￥</a:t>
            </a:r>
            <a:r>
              <a:rPr lang="en-US" altLang="zh-CN" sz="2400" dirty="0" smtClean="0">
                <a:solidFill>
                  <a:schemeClr val="bg1"/>
                </a:solidFill>
              </a:rPr>
              <a:t>980</a:t>
            </a:r>
            <a:r>
              <a:rPr lang="zh-CN" altLang="en-US" sz="2400" dirty="0" smtClean="0">
                <a:solidFill>
                  <a:schemeClr val="bg1"/>
                </a:solidFill>
              </a:rPr>
              <a:t>的优惠券，共</a:t>
            </a:r>
            <a:r>
              <a:rPr lang="en-US" altLang="zh-CN" sz="2400" dirty="0" smtClean="0">
                <a:solidFill>
                  <a:schemeClr val="bg1"/>
                </a:solidFill>
              </a:rPr>
              <a:t>500</a:t>
            </a:r>
            <a:r>
              <a:rPr lang="zh-CN" altLang="en-US" sz="2400" dirty="0" smtClean="0">
                <a:solidFill>
                  <a:schemeClr val="bg1"/>
                </a:solidFill>
              </a:rPr>
              <a:t>张</a:t>
            </a:r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00192" y="5991158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广告部成果</a:t>
            </a:r>
            <a:endParaRPr lang="zh-CN" altLang="en-US" sz="3600" spc="3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54" name="Picture 6" descr="http://www.baba21.com/bbs/attachments/month_1011/101126145146f1bd5a3163a4d9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258" y="461523"/>
            <a:ext cx="2708174" cy="262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://i2.didaimg.com/static/team/2011/0809/13128911381607.jp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45"/>
          <a:stretch/>
        </p:blipFill>
        <p:spPr bwMode="auto">
          <a:xfrm>
            <a:off x="495999" y="461523"/>
            <a:ext cx="5050309" cy="262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303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179512" y="4216085"/>
            <a:ext cx="8624213" cy="1949219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3200" dirty="0" smtClean="0">
                <a:solidFill>
                  <a:srgbClr val="FF0000"/>
                </a:solidFill>
              </a:rPr>
              <a:t>北京大学南燕鹊桥会</a:t>
            </a:r>
            <a:r>
              <a:rPr lang="en-US" altLang="zh-CN" sz="3200" dirty="0" smtClean="0">
                <a:solidFill>
                  <a:schemeClr val="bg1"/>
                </a:solidFill>
              </a:rPr>
              <a:t/>
            </a:r>
            <a:br>
              <a:rPr lang="en-US" altLang="zh-CN" sz="3200" dirty="0" smtClean="0">
                <a:solidFill>
                  <a:schemeClr val="bg1"/>
                </a:solidFill>
              </a:rPr>
            </a:br>
            <a:r>
              <a:rPr lang="en-US" altLang="zh-CN" sz="27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400" b="1" dirty="0" smtClean="0">
                <a:solidFill>
                  <a:schemeClr val="bg1"/>
                </a:solidFill>
              </a:rPr>
              <a:t>动感地带</a:t>
            </a:r>
            <a:r>
              <a:rPr lang="zh-CN" altLang="en-US" sz="2400" dirty="0" smtClean="0">
                <a:solidFill>
                  <a:schemeClr val="bg1"/>
                </a:solidFill>
              </a:rPr>
              <a:t>，</a:t>
            </a:r>
            <a:r>
              <a:rPr lang="zh-CN" altLang="en-US" sz="2200" dirty="0" smtClean="0">
                <a:solidFill>
                  <a:schemeClr val="bg1"/>
                </a:solidFill>
              </a:rPr>
              <a:t>赞助</a:t>
            </a:r>
            <a:r>
              <a:rPr lang="en-US" altLang="zh-CN" sz="2200" dirty="0" smtClean="0">
                <a:solidFill>
                  <a:schemeClr val="bg1"/>
                </a:solidFill>
              </a:rPr>
              <a:t>M-ZONE</a:t>
            </a:r>
            <a:r>
              <a:rPr lang="zh-CN" altLang="en-US" sz="2200" dirty="0" smtClean="0">
                <a:solidFill>
                  <a:schemeClr val="bg1"/>
                </a:solidFill>
              </a:rPr>
              <a:t>人个性笔记本</a:t>
            </a:r>
            <a:r>
              <a:rPr lang="en-US" altLang="zh-CN" sz="2200" dirty="0" smtClean="0">
                <a:solidFill>
                  <a:schemeClr val="bg1"/>
                </a:solidFill>
              </a:rPr>
              <a:t>&amp;</a:t>
            </a:r>
            <a:r>
              <a:rPr lang="zh-CN" altLang="en-US" sz="2200" dirty="0" smtClean="0">
                <a:solidFill>
                  <a:schemeClr val="bg1"/>
                </a:solidFill>
              </a:rPr>
              <a:t>精美手袋</a:t>
            </a:r>
            <a:r>
              <a:rPr lang="en-US" altLang="zh-CN" sz="2400" dirty="0">
                <a:solidFill>
                  <a:schemeClr val="bg1"/>
                </a:solidFill>
              </a:rPr>
              <a:t/>
            </a:r>
            <a:br>
              <a:rPr lang="en-US" altLang="zh-CN" sz="2400" dirty="0">
                <a:solidFill>
                  <a:schemeClr val="bg1"/>
                </a:solidFill>
              </a:rPr>
            </a:br>
            <a:r>
              <a:rPr lang="en-US" altLang="zh-CN" sz="27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400" b="1" i="1" dirty="0" smtClean="0">
                <a:solidFill>
                  <a:schemeClr val="bg1"/>
                </a:solidFill>
              </a:rPr>
              <a:t>雅</a:t>
            </a:r>
            <a:r>
              <a:rPr lang="zh-CN" altLang="en-US" sz="2400" b="1" i="1" dirty="0">
                <a:solidFill>
                  <a:schemeClr val="bg1"/>
                </a:solidFill>
              </a:rPr>
              <a:t>图</a:t>
            </a:r>
            <a:r>
              <a:rPr lang="zh-CN" altLang="en-US" sz="2400" b="1" i="1" dirty="0" smtClean="0">
                <a:solidFill>
                  <a:schemeClr val="bg1"/>
                </a:solidFill>
              </a:rPr>
              <a:t>影院</a:t>
            </a:r>
            <a:r>
              <a:rPr lang="zh-CN" altLang="en-US" sz="2400" dirty="0" smtClean="0">
                <a:solidFill>
                  <a:schemeClr val="bg1"/>
                </a:solidFill>
              </a:rPr>
              <a:t>，</a:t>
            </a:r>
            <a:r>
              <a:rPr lang="zh-CN" altLang="en-US" sz="2200" dirty="0" smtClean="0">
                <a:solidFill>
                  <a:schemeClr val="bg1"/>
                </a:solidFill>
              </a:rPr>
              <a:t>赞助牵手新人免费电影券，</a:t>
            </a:r>
            <a:r>
              <a:rPr lang="en-US" altLang="zh-CN" sz="2200" dirty="0" smtClean="0">
                <a:solidFill>
                  <a:schemeClr val="bg1"/>
                </a:solidFill>
              </a:rPr>
              <a:t>15</a:t>
            </a:r>
            <a:r>
              <a:rPr lang="zh-CN" altLang="en-US" sz="2200" dirty="0" smtClean="0">
                <a:solidFill>
                  <a:schemeClr val="bg1"/>
                </a:solidFill>
              </a:rPr>
              <a:t>元优惠券</a:t>
            </a:r>
            <a:r>
              <a:rPr lang="en-US" altLang="zh-CN" sz="2200" dirty="0" smtClean="0">
                <a:solidFill>
                  <a:schemeClr val="bg1"/>
                </a:solidFill>
              </a:rPr>
              <a:t>300</a:t>
            </a:r>
            <a:r>
              <a:rPr lang="zh-CN" altLang="en-US" sz="2200" dirty="0" smtClean="0">
                <a:solidFill>
                  <a:schemeClr val="bg1"/>
                </a:solidFill>
              </a:rPr>
              <a:t>张以及南新社全体成员观影一次</a:t>
            </a:r>
            <a:r>
              <a:rPr lang="en-US" altLang="zh-CN" sz="2400" dirty="0">
                <a:solidFill>
                  <a:schemeClr val="bg1"/>
                </a:solidFill>
              </a:rPr>
              <a:t/>
            </a:r>
            <a:br>
              <a:rPr lang="en-US" altLang="zh-CN" sz="2400" dirty="0">
                <a:solidFill>
                  <a:schemeClr val="bg1"/>
                </a:solidFill>
              </a:rPr>
            </a:br>
            <a:r>
              <a:rPr lang="en-US" altLang="zh-CN" sz="27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400" b="1" i="1" dirty="0" smtClean="0">
                <a:solidFill>
                  <a:schemeClr val="bg1"/>
                </a:solidFill>
              </a:rPr>
              <a:t>百年好合</a:t>
            </a:r>
            <a:r>
              <a:rPr lang="zh-CN" altLang="en-US" sz="2400" b="1" i="1" dirty="0">
                <a:solidFill>
                  <a:schemeClr val="bg1"/>
                </a:solidFill>
              </a:rPr>
              <a:t>婚纱</a:t>
            </a:r>
            <a:r>
              <a:rPr lang="zh-CN" altLang="en-US" sz="2400" b="1" i="1" dirty="0" smtClean="0">
                <a:solidFill>
                  <a:schemeClr val="bg1"/>
                </a:solidFill>
              </a:rPr>
              <a:t>摄影</a:t>
            </a:r>
            <a:r>
              <a:rPr lang="zh-CN" altLang="en-US" sz="2400" dirty="0" smtClean="0">
                <a:solidFill>
                  <a:schemeClr val="bg1"/>
                </a:solidFill>
              </a:rPr>
              <a:t>，</a:t>
            </a:r>
            <a:r>
              <a:rPr lang="zh-CN" altLang="en-US" sz="2200" dirty="0" smtClean="0">
                <a:solidFill>
                  <a:schemeClr val="bg1"/>
                </a:solidFill>
              </a:rPr>
              <a:t>赞助牵手新人免费情侣写真券，以及优惠写真套餐</a:t>
            </a:r>
            <a:r>
              <a:rPr lang="en-US" altLang="zh-CN" sz="2200" dirty="0">
                <a:solidFill>
                  <a:schemeClr val="bg1"/>
                </a:solidFill>
              </a:rPr>
              <a:t/>
            </a:r>
            <a:br>
              <a:rPr lang="en-US" altLang="zh-CN" sz="2200" dirty="0">
                <a:solidFill>
                  <a:schemeClr val="bg1"/>
                </a:solidFill>
              </a:rPr>
            </a:br>
            <a:r>
              <a:rPr lang="en-US" altLang="zh-CN" sz="2700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-</a:t>
            </a:r>
            <a:r>
              <a:rPr lang="zh-CN" altLang="en-US" sz="2400" b="1" i="1" dirty="0" smtClean="0">
                <a:solidFill>
                  <a:schemeClr val="bg1"/>
                </a:solidFill>
              </a:rPr>
              <a:t>成</a:t>
            </a:r>
            <a:r>
              <a:rPr lang="zh-CN" altLang="en-US" sz="2400" b="1" i="1" dirty="0">
                <a:solidFill>
                  <a:schemeClr val="bg1"/>
                </a:solidFill>
              </a:rPr>
              <a:t>记砂锅</a:t>
            </a:r>
            <a:r>
              <a:rPr lang="zh-CN" altLang="en-US" sz="2400" b="1" i="1" dirty="0" smtClean="0">
                <a:solidFill>
                  <a:schemeClr val="bg1"/>
                </a:solidFill>
              </a:rPr>
              <a:t>粥</a:t>
            </a:r>
            <a:r>
              <a:rPr lang="zh-CN" altLang="en-US" sz="2400" dirty="0" smtClean="0">
                <a:solidFill>
                  <a:schemeClr val="bg1"/>
                </a:solidFill>
              </a:rPr>
              <a:t>，</a:t>
            </a:r>
            <a:r>
              <a:rPr lang="zh-CN" altLang="en-US" sz="2200" dirty="0" smtClean="0">
                <a:solidFill>
                  <a:schemeClr val="bg1"/>
                </a:solidFill>
              </a:rPr>
              <a:t>赞助</a:t>
            </a:r>
            <a:r>
              <a:rPr lang="en-US" altLang="zh-CN" sz="2200" dirty="0" smtClean="0">
                <a:solidFill>
                  <a:schemeClr val="bg1"/>
                </a:solidFill>
              </a:rPr>
              <a:t>5</a:t>
            </a:r>
            <a:r>
              <a:rPr lang="zh-CN" altLang="en-US" sz="2200" dirty="0" smtClean="0">
                <a:solidFill>
                  <a:schemeClr val="bg1"/>
                </a:solidFill>
              </a:rPr>
              <a:t>元优惠券</a:t>
            </a:r>
            <a:r>
              <a:rPr lang="en-US" altLang="zh-CN" sz="2200" dirty="0" smtClean="0">
                <a:solidFill>
                  <a:schemeClr val="bg1"/>
                </a:solidFill>
              </a:rPr>
              <a:t>500</a:t>
            </a:r>
            <a:r>
              <a:rPr lang="zh-CN" altLang="en-US" sz="2200" dirty="0" smtClean="0">
                <a:solidFill>
                  <a:schemeClr val="bg1"/>
                </a:solidFill>
              </a:rPr>
              <a:t>张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444208" y="6095037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广告部成果</a:t>
            </a:r>
            <a:endParaRPr lang="zh-CN" altLang="en-US" sz="3600" spc="3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8" name="Picture 4" descr="http://pic1.wed114.cn/14470/187096/3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/>
          <a:stretch/>
        </p:blipFill>
        <p:spPr bwMode="auto">
          <a:xfrm>
            <a:off x="287524" y="188640"/>
            <a:ext cx="2556284" cy="374734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</p:pic>
      <p:sp>
        <p:nvSpPr>
          <p:cNvPr id="4" name="TextBox 3"/>
          <p:cNvSpPr txBox="1"/>
          <p:nvPr/>
        </p:nvSpPr>
        <p:spPr>
          <a:xfrm>
            <a:off x="611560" y="3450486"/>
            <a:ext cx="2196244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zh-CN" altLang="en-US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百年好合婚纱摄影</a:t>
            </a:r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6" name="Picture 2" descr="http://file.youboy.com/a/102/82/10/6/10557696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0" t="9130" r="22602" b="6529"/>
          <a:stretch/>
        </p:blipFill>
        <p:spPr bwMode="auto">
          <a:xfrm rot="16200000">
            <a:off x="5783753" y="2335249"/>
            <a:ext cx="1443087" cy="175838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</p:pic>
      <p:sp>
        <p:nvSpPr>
          <p:cNvPr id="10" name="TextBox 9"/>
          <p:cNvSpPr txBox="1"/>
          <p:nvPr/>
        </p:nvSpPr>
        <p:spPr>
          <a:xfrm>
            <a:off x="6156176" y="3491590"/>
            <a:ext cx="1273629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zh-CN" altLang="en-US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动感地带</a:t>
            </a:r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30" name="Picture 6" descr="http://s2.lashouimg.com/tg/shenzhen/201205/15/yt004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810" y="188640"/>
            <a:ext cx="3277670" cy="21800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</p:pic>
      <p:sp>
        <p:nvSpPr>
          <p:cNvPr id="13" name="TextBox 12"/>
          <p:cNvSpPr txBox="1"/>
          <p:nvPr/>
        </p:nvSpPr>
        <p:spPr>
          <a:xfrm>
            <a:off x="5634386" y="332656"/>
            <a:ext cx="1169862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zh-CN" altLang="en-US" b="1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雅图影院</a:t>
            </a:r>
            <a:endParaRPr lang="zh-CN" altLang="en-US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32" name="Picture 8" descr="http://img.ycwb.com/life/attachement/jpg/site2/20090930/xin_5909063015357651856140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824" y="197932"/>
            <a:ext cx="2492035" cy="373805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</p:pic>
      <p:sp>
        <p:nvSpPr>
          <p:cNvPr id="15" name="TextBox 14"/>
          <p:cNvSpPr txBox="1"/>
          <p:nvPr/>
        </p:nvSpPr>
        <p:spPr>
          <a:xfrm>
            <a:off x="4312586" y="3501008"/>
            <a:ext cx="1169862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zh-CN" altLang="en-US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砂锅粥</a:t>
            </a:r>
          </a:p>
        </p:txBody>
      </p:sp>
    </p:spTree>
    <p:extLst>
      <p:ext uri="{BB962C8B-B14F-4D97-AF65-F5344CB8AC3E}">
        <p14:creationId xmlns:p14="http://schemas.microsoft.com/office/powerpoint/2010/main" val="678303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桌面\北大校园文化产品\校衫\北大校衫设计大赛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324831"/>
            <a:ext cx="3774266" cy="5336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D:\桌面\北大校园文化产品\校衫\校衫设计作品\陈家诚\Sweatshirt Design for PKU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4" t="13255" r="15750" b="57833"/>
          <a:stretch/>
        </p:blipFill>
        <p:spPr bwMode="auto">
          <a:xfrm>
            <a:off x="4499992" y="4869160"/>
            <a:ext cx="1748938" cy="661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D:\桌面\北大校园文化产品\校衫\校衫设计作品\李星海\博雅南燕t恤-李星海-国际法2010级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2132856"/>
            <a:ext cx="1824042" cy="1534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D:\桌面\北大校园文化产品\校衫\北大文化衫设计ONE-2.jp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43" b="22681"/>
          <a:stretch/>
        </p:blipFill>
        <p:spPr bwMode="auto">
          <a:xfrm>
            <a:off x="4499992" y="306369"/>
            <a:ext cx="3816424" cy="1754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D:\桌面\北大校园文化产品\校衫\校衫设计作品\赵宇先\南燕色彩一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9992" y="2132856"/>
            <a:ext cx="1755730" cy="2625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D:\桌面\北大校园文化产品\校衫\校衫设计作品\赵宇先\LOGO—天际线（加背景）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3790513"/>
            <a:ext cx="1944216" cy="1294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6444208" y="6095037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广告部成果</a:t>
            </a:r>
            <a:endParaRPr lang="zh-CN" altLang="en-US" sz="3600" spc="3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395536" y="5482098"/>
            <a:ext cx="6306269" cy="971238"/>
          </a:xfrm>
        </p:spPr>
        <p:txBody>
          <a:bodyPr>
            <a:normAutofit/>
          </a:bodyPr>
          <a:lstStyle/>
          <a:p>
            <a:pPr algn="l"/>
            <a:r>
              <a:rPr lang="zh-CN" altLang="en-US" sz="3200" dirty="0" smtClean="0">
                <a:solidFill>
                  <a:srgbClr val="FF0000"/>
                </a:solidFill>
              </a:rPr>
              <a:t>北京大学</a:t>
            </a:r>
            <a:r>
              <a:rPr lang="zh-CN" altLang="en-US" sz="3200" dirty="0" smtClean="0">
                <a:solidFill>
                  <a:srgbClr val="FF0000"/>
                </a:solidFill>
              </a:rPr>
              <a:t>研究生院院衫设计大赛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388424" y="260648"/>
            <a:ext cx="553998" cy="28083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b="1" spc="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设计</a:t>
            </a:r>
            <a:r>
              <a:rPr lang="zh-CN" altLang="en-US" sz="2400" b="1" spc="600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作品展示</a:t>
            </a:r>
            <a:endParaRPr lang="zh-CN" altLang="en-US" sz="2400" b="1" spc="6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3078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D:\桌面\环保垃圾回收\IMG_019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832586"/>
            <a:ext cx="6912768" cy="4608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364088" y="5085184"/>
            <a:ext cx="4060286" cy="1210146"/>
          </a:xfrm>
        </p:spPr>
        <p:txBody>
          <a:bodyPr>
            <a:noAutofit/>
          </a:bodyPr>
          <a:lstStyle/>
          <a:p>
            <a:r>
              <a:rPr lang="zh-CN" altLang="en-US" sz="115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戴</a:t>
            </a:r>
            <a:r>
              <a:rPr lang="zh-CN" altLang="en-US" sz="72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欣</a:t>
            </a:r>
          </a:p>
        </p:txBody>
      </p:sp>
    </p:spTree>
    <p:extLst>
      <p:ext uri="{BB962C8B-B14F-4D97-AF65-F5344CB8AC3E}">
        <p14:creationId xmlns:p14="http://schemas.microsoft.com/office/powerpoint/2010/main" val="4223733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5" name="Picture 1" descr="C:\Users\lml\Documents\Tencent Files\121623171\Image\IFPZKSJD(IKR9(LGKAZZ5N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07161">
            <a:off x="3859578" y="224629"/>
            <a:ext cx="3936438" cy="2952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:\Users\lml\Documents\Tencent Files\121623171\Image\Q@~@[P@KJW{5UT{D%`]QKE9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130770">
            <a:off x="864504" y="350908"/>
            <a:ext cx="2663461" cy="3564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lml\Documents\Tencent Files\121623171\Image\74W@)7A)8)KGRR$C4T}]0B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176">
            <a:off x="5064209" y="3419505"/>
            <a:ext cx="3536580" cy="2642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右箭头 1"/>
          <p:cNvSpPr/>
          <p:nvPr/>
        </p:nvSpPr>
        <p:spPr>
          <a:xfrm>
            <a:off x="3491880" y="1682806"/>
            <a:ext cx="504056" cy="59406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右箭头 5"/>
          <p:cNvSpPr/>
          <p:nvPr/>
        </p:nvSpPr>
        <p:spPr>
          <a:xfrm rot="5400000">
            <a:off x="7445942" y="2942951"/>
            <a:ext cx="504056" cy="594066"/>
          </a:xfrm>
          <a:prstGeom prst="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444208" y="6095037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广告部成果</a:t>
            </a:r>
            <a:endParaRPr lang="zh-CN" altLang="en-US" sz="3600" spc="3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3528" y="5877272"/>
            <a:ext cx="60252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99FF33"/>
                </a:solidFill>
              </a:rPr>
              <a:t>北大深研院校园文化明信片展销活动</a:t>
            </a:r>
            <a:endParaRPr lang="zh-CN" altLang="en-US" sz="2800" dirty="0">
              <a:solidFill>
                <a:srgbClr val="99FF33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23528" y="332656"/>
            <a:ext cx="1764108" cy="64633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地下小作坊，</a:t>
            </a:r>
            <a:endParaRPr lang="en-US" altLang="zh-CN" b="1" dirty="0" smtClean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捆麻绳</a:t>
            </a:r>
            <a:r>
              <a:rPr lang="en-US" altLang="zh-CN" b="1" dirty="0" err="1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ing</a:t>
            </a:r>
            <a:r>
              <a:rPr lang="en-US" altLang="zh-CN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~</a:t>
            </a:r>
            <a:endParaRPr lang="zh-CN" altLang="en-US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12949" y="1333508"/>
            <a:ext cx="1563507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明信片成品</a:t>
            </a:r>
            <a:endParaRPr lang="zh-CN" altLang="en-US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008404" y="3710605"/>
            <a:ext cx="1715724" cy="36933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r"/>
            <a:r>
              <a:rPr lang="zh-CN" altLang="en-US" b="1" dirty="0" smtClean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宣传活动现场</a:t>
            </a:r>
            <a:endParaRPr lang="zh-CN" altLang="en-US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 rot="21133307">
            <a:off x="642387" y="3171879"/>
            <a:ext cx="35987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600" b="1" dirty="0" smtClean="0">
                <a:solidFill>
                  <a:srgbClr val="FF3399"/>
                </a:solidFill>
                <a:latin typeface="微软雅黑" pitchFamily="34" charset="-122"/>
                <a:ea typeface="微软雅黑" pitchFamily="34" charset="-122"/>
              </a:rPr>
              <a:t>致</a:t>
            </a:r>
            <a:r>
              <a:rPr lang="zh-CN" altLang="en-US" sz="7200" b="1" dirty="0" smtClean="0">
                <a:solidFill>
                  <a:srgbClr val="00FFCC"/>
                </a:solidFill>
                <a:latin typeface="微软雅黑" pitchFamily="34" charset="-122"/>
                <a:ea typeface="微软雅黑" pitchFamily="34" charset="-122"/>
              </a:rPr>
              <a:t>南燕</a:t>
            </a:r>
            <a:endParaRPr lang="zh-CN" altLang="en-US" sz="7200" b="1" dirty="0">
              <a:solidFill>
                <a:srgbClr val="00FFCC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 rot="21095694">
            <a:off x="1772213" y="4183391"/>
            <a:ext cx="37855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rPr>
              <a:t>致</a:t>
            </a:r>
            <a:r>
              <a:rPr lang="zh-CN" altLang="en-US" sz="9600" b="1" dirty="0" smtClean="0">
                <a:solidFill>
                  <a:srgbClr val="99FF33"/>
                </a:solidFill>
                <a:latin typeface="微软雅黑" pitchFamily="34" charset="-122"/>
                <a:ea typeface="微软雅黑" pitchFamily="34" charset="-122"/>
              </a:rPr>
              <a:t>青春</a:t>
            </a:r>
            <a:endParaRPr lang="zh-CN" altLang="en-US" sz="8000" b="1" dirty="0">
              <a:solidFill>
                <a:srgbClr val="99FF33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78764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836712"/>
            <a:ext cx="8229600" cy="33123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800" dirty="0">
                <a:solidFill>
                  <a:srgbClr val="FF0000"/>
                </a:solidFill>
              </a:rPr>
              <a:t>做得好的地方</a:t>
            </a:r>
            <a:endParaRPr lang="en-US" altLang="zh-CN" sz="2800" dirty="0" smtClean="0">
              <a:solidFill>
                <a:srgbClr val="FF0000"/>
              </a:solidFill>
            </a:endParaRPr>
          </a:p>
          <a:p>
            <a:r>
              <a:rPr lang="zh-CN" altLang="zh-CN" sz="2400" dirty="0" smtClean="0">
                <a:solidFill>
                  <a:schemeClr val="bg1"/>
                </a:solidFill>
              </a:rPr>
              <a:t>第一</a:t>
            </a:r>
            <a:r>
              <a:rPr lang="zh-CN" altLang="zh-CN" sz="2400" dirty="0">
                <a:solidFill>
                  <a:schemeClr val="bg1"/>
                </a:solidFill>
              </a:rPr>
              <a:t>，较出色的完成分内工作，为南新社与校研会合作的“南燕鹊桥会”以及北京大学教职工大会拉赞助；策划、举办了北京大学深研院校衫设计大赛</a:t>
            </a:r>
            <a:r>
              <a:rPr lang="zh-CN" altLang="zh-CN" sz="2400" dirty="0" smtClean="0">
                <a:solidFill>
                  <a:schemeClr val="bg1"/>
                </a:solidFill>
              </a:rPr>
              <a:t>；</a:t>
            </a:r>
            <a:r>
              <a:rPr lang="zh-CN" altLang="en-US" sz="2400" dirty="0">
                <a:solidFill>
                  <a:schemeClr val="bg1"/>
                </a:solidFill>
              </a:rPr>
              <a:t>积极</a:t>
            </a:r>
            <a:r>
              <a:rPr lang="zh-CN" altLang="zh-CN" sz="2400" dirty="0" smtClean="0">
                <a:solidFill>
                  <a:schemeClr val="bg1"/>
                </a:solidFill>
              </a:rPr>
              <a:t>开展</a:t>
            </a:r>
            <a:r>
              <a:rPr lang="zh-CN" altLang="zh-CN" sz="2400" dirty="0">
                <a:solidFill>
                  <a:schemeClr val="bg1"/>
                </a:solidFill>
              </a:rPr>
              <a:t>校园文化产品项目。</a:t>
            </a:r>
          </a:p>
          <a:p>
            <a:r>
              <a:rPr lang="zh-CN" altLang="zh-CN" sz="2400" dirty="0">
                <a:solidFill>
                  <a:schemeClr val="bg1"/>
                </a:solidFill>
              </a:rPr>
              <a:t>第二，与各部门交流密切，合作融洽。</a:t>
            </a:r>
          </a:p>
          <a:p>
            <a:r>
              <a:rPr lang="zh-CN" altLang="zh-CN" sz="2400" dirty="0">
                <a:solidFill>
                  <a:schemeClr val="bg1"/>
                </a:solidFill>
              </a:rPr>
              <a:t>第三，部门</a:t>
            </a:r>
            <a:r>
              <a:rPr lang="zh-CN" altLang="zh-CN" sz="2400" dirty="0" smtClean="0">
                <a:solidFill>
                  <a:schemeClr val="bg1"/>
                </a:solidFill>
              </a:rPr>
              <a:t>内部成员</a:t>
            </a:r>
            <a:r>
              <a:rPr lang="zh-CN" altLang="zh-CN" sz="2400" dirty="0">
                <a:solidFill>
                  <a:schemeClr val="bg1"/>
                </a:solidFill>
              </a:rPr>
              <a:t>工作认真负责、积极性较高，能够出色、及时的完成任务，团队氛围和谐，工作效率较高。</a:t>
            </a:r>
          </a:p>
          <a:p>
            <a:pPr marL="0" indent="0">
              <a:buNone/>
            </a:pP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00192" y="5991158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广告部成果</a:t>
            </a:r>
            <a:endParaRPr lang="zh-CN" altLang="en-US" sz="3600" spc="3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4199099" y="5229200"/>
            <a:ext cx="4968552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ACHIEVEMENT</a:t>
            </a:r>
            <a:endParaRPr lang="zh-CN" altLang="en-US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67666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404664"/>
            <a:ext cx="8208912" cy="48245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sz="2800" dirty="0" smtClean="0">
                <a:solidFill>
                  <a:srgbClr val="FF0000"/>
                </a:solidFill>
              </a:rPr>
              <a:t>经验分享</a:t>
            </a:r>
            <a:endParaRPr lang="en-US" altLang="zh-CN" sz="2800" dirty="0" smtClean="0">
              <a:solidFill>
                <a:srgbClr val="FF0000"/>
              </a:solidFill>
            </a:endParaRPr>
          </a:p>
          <a:p>
            <a:r>
              <a:rPr lang="zh-CN" altLang="zh-CN" sz="2400" dirty="0" smtClean="0">
                <a:solidFill>
                  <a:schemeClr val="bg1"/>
                </a:solidFill>
              </a:rPr>
              <a:t>第一</a:t>
            </a:r>
            <a:r>
              <a:rPr lang="zh-CN" altLang="zh-CN" sz="2400" dirty="0">
                <a:solidFill>
                  <a:schemeClr val="bg1"/>
                </a:solidFill>
              </a:rPr>
              <a:t>，</a:t>
            </a:r>
            <a:r>
              <a:rPr lang="zh-CN" altLang="zh-CN" sz="2400" dirty="0">
                <a:solidFill>
                  <a:srgbClr val="FF0000"/>
                </a:solidFill>
              </a:rPr>
              <a:t>积极沟通</a:t>
            </a:r>
            <a:r>
              <a:rPr lang="zh-CN" altLang="zh-CN" sz="2400" dirty="0">
                <a:solidFill>
                  <a:schemeClr val="bg1"/>
                </a:solidFill>
              </a:rPr>
              <a:t>。包括部门与部门之间的沟通以及部门内部成员之间的交流。通过部门与部门之间的沟通，各部门</a:t>
            </a:r>
            <a:r>
              <a:rPr lang="zh-CN" altLang="zh-CN" sz="2400" dirty="0" smtClean="0">
                <a:solidFill>
                  <a:schemeClr val="bg1"/>
                </a:solidFill>
              </a:rPr>
              <a:t>可以</a:t>
            </a:r>
            <a:r>
              <a:rPr lang="zh-CN" altLang="en-US" sz="2400" dirty="0" smtClean="0">
                <a:solidFill>
                  <a:schemeClr val="bg1"/>
                </a:solidFill>
              </a:rPr>
              <a:t>在最短时间内</a:t>
            </a:r>
            <a:r>
              <a:rPr lang="zh-CN" altLang="zh-CN" sz="2400" dirty="0" smtClean="0">
                <a:solidFill>
                  <a:schemeClr val="bg1"/>
                </a:solidFill>
              </a:rPr>
              <a:t>商议</a:t>
            </a:r>
            <a:r>
              <a:rPr lang="zh-CN" altLang="zh-CN" sz="2400" dirty="0">
                <a:solidFill>
                  <a:schemeClr val="bg1"/>
                </a:solidFill>
              </a:rPr>
              <a:t>出一个双赢的解决方案；通过部长与成员之间的交流，部长可以通过倾听去了解组员的长处及需求，让组员自愿承担自己感兴趣的工作，以提高工作的</a:t>
            </a:r>
            <a:r>
              <a:rPr lang="zh-CN" altLang="zh-CN" sz="2400" dirty="0" smtClean="0">
                <a:solidFill>
                  <a:schemeClr val="bg1"/>
                </a:solidFill>
              </a:rPr>
              <a:t>积极性</a:t>
            </a:r>
            <a:r>
              <a:rPr lang="zh-CN" altLang="en-US" sz="2400" dirty="0" smtClean="0">
                <a:solidFill>
                  <a:schemeClr val="bg1"/>
                </a:solidFill>
              </a:rPr>
              <a:t>和效率</a:t>
            </a:r>
            <a:r>
              <a:rPr lang="zh-CN" altLang="zh-CN" sz="2400" dirty="0" smtClean="0">
                <a:solidFill>
                  <a:schemeClr val="bg1"/>
                </a:solidFill>
              </a:rPr>
              <a:t>。</a:t>
            </a:r>
            <a:endParaRPr lang="zh-CN" altLang="zh-CN" sz="2400" dirty="0">
              <a:solidFill>
                <a:schemeClr val="bg1"/>
              </a:solidFill>
            </a:endParaRPr>
          </a:p>
          <a:p>
            <a:r>
              <a:rPr lang="zh-CN" altLang="zh-CN" sz="2400" dirty="0">
                <a:solidFill>
                  <a:schemeClr val="bg1"/>
                </a:solidFill>
              </a:rPr>
              <a:t>第二，</a:t>
            </a:r>
            <a:r>
              <a:rPr lang="zh-CN" altLang="zh-CN" sz="2400" dirty="0">
                <a:solidFill>
                  <a:srgbClr val="FF0000"/>
                </a:solidFill>
              </a:rPr>
              <a:t>制定目标和工作计划</a:t>
            </a:r>
            <a:r>
              <a:rPr lang="zh-CN" altLang="zh-CN" sz="2400" dirty="0">
                <a:solidFill>
                  <a:schemeClr val="bg1"/>
                </a:solidFill>
              </a:rPr>
              <a:t>。部长应该告知组员部门长期目标及短期目标。其中，长期目标确定了大方向，激发部门的斗志，树立大家的信心；短期目标中应该包括详细的工作计划和具体流程，并且分配到个人，每个人明确自己的职责所在，这样就能很好的分工和合作，共同完成每一项任务。</a:t>
            </a:r>
          </a:p>
          <a:p>
            <a:pPr marL="0" indent="0">
              <a:buNone/>
            </a:pP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00192" y="5991158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广告部成果</a:t>
            </a:r>
            <a:endParaRPr lang="zh-CN" altLang="en-US" sz="3600" spc="3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4199099" y="5229200"/>
            <a:ext cx="4968552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ACHIEVEMENT</a:t>
            </a:r>
            <a:endParaRPr lang="zh-CN" altLang="en-US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7461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1"/>
          <p:cNvSpPr txBox="1">
            <a:spLocks/>
          </p:cNvSpPr>
          <p:nvPr/>
        </p:nvSpPr>
        <p:spPr>
          <a:xfrm>
            <a:off x="4788024" y="2502024"/>
            <a:ext cx="43924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93600" dirty="0" smtClean="0">
                <a:solidFill>
                  <a:schemeClr val="bg1"/>
                </a:solidFill>
                <a:latin typeface="宋体" pitchFamily="2" charset="-122"/>
                <a:ea typeface="宋体" pitchFamily="2" charset="-122"/>
                <a:cs typeface="Arial" pitchFamily="34" charset="0"/>
              </a:rPr>
              <a:t>！</a:t>
            </a:r>
            <a:endParaRPr lang="zh-CN" altLang="en-US" sz="93600" dirty="0">
              <a:solidFill>
                <a:schemeClr val="bg1"/>
              </a:solidFill>
              <a:latin typeface="宋体" pitchFamily="2" charset="-122"/>
              <a:ea typeface="宋体" pitchFamily="2" charset="-122"/>
              <a:cs typeface="Arial" pitchFamily="34" charset="0"/>
            </a:endParaRPr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3707904" y="3212976"/>
            <a:ext cx="511256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TO</a:t>
            </a:r>
            <a:endParaRPr lang="zh-CN" altLang="en-US" sz="115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3203848" y="2060900"/>
            <a:ext cx="561662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WANT</a:t>
            </a:r>
            <a:endParaRPr lang="zh-CN" altLang="en-US" sz="115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6" name="标题 1"/>
          <p:cNvSpPr txBox="1">
            <a:spLocks/>
          </p:cNvSpPr>
          <p:nvPr/>
        </p:nvSpPr>
        <p:spPr>
          <a:xfrm>
            <a:off x="4139952" y="917900"/>
            <a:ext cx="439248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I</a:t>
            </a:r>
            <a:endParaRPr lang="zh-CN" altLang="en-US" sz="115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3635896" y="4293096"/>
            <a:ext cx="511256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15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BE</a:t>
            </a:r>
            <a:endParaRPr lang="zh-CN" altLang="en-US" sz="115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444208" y="904156"/>
            <a:ext cx="553998" cy="137271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zh-CN" altLang="en-US" sz="2400" b="1" spc="3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广告部</a:t>
            </a:r>
            <a:endParaRPr lang="zh-CN" altLang="en-US" sz="2400" b="1" spc="3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82511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692696"/>
            <a:ext cx="8625136" cy="36004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US" altLang="zh-CN" sz="24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zh-CN" sz="2400" dirty="0" smtClean="0">
                <a:solidFill>
                  <a:schemeClr val="bg1"/>
                </a:solidFill>
              </a:rPr>
              <a:t>      </a:t>
            </a:r>
            <a:r>
              <a:rPr lang="zh-CN" altLang="zh-CN" sz="2400" dirty="0" smtClean="0">
                <a:solidFill>
                  <a:schemeClr val="bg1"/>
                </a:solidFill>
              </a:rPr>
              <a:t>接下来</a:t>
            </a:r>
            <a:r>
              <a:rPr lang="zh-CN" altLang="zh-CN" sz="2400" dirty="0">
                <a:solidFill>
                  <a:schemeClr val="bg1"/>
                </a:solidFill>
              </a:rPr>
              <a:t>的工作中，</a:t>
            </a:r>
            <a:r>
              <a:rPr lang="zh-CN" altLang="zh-CN" sz="2400" dirty="0" smtClean="0">
                <a:solidFill>
                  <a:schemeClr val="bg1"/>
                </a:solidFill>
              </a:rPr>
              <a:t>我们</a:t>
            </a:r>
            <a:r>
              <a:rPr lang="zh-CN" altLang="en-US" sz="2400" dirty="0" smtClean="0">
                <a:solidFill>
                  <a:schemeClr val="bg1"/>
                </a:solidFill>
              </a:rPr>
              <a:t>广告部</a:t>
            </a:r>
            <a:r>
              <a:rPr lang="zh-CN" altLang="zh-CN" sz="2400" dirty="0" smtClean="0">
                <a:solidFill>
                  <a:schemeClr val="bg1"/>
                </a:solidFill>
              </a:rPr>
              <a:t>将</a:t>
            </a:r>
            <a:r>
              <a:rPr lang="zh-CN" altLang="zh-CN" sz="2400" dirty="0">
                <a:solidFill>
                  <a:schemeClr val="bg1"/>
                </a:solidFill>
              </a:rPr>
              <a:t>继续在兼顾学业的基础上，认真努力完成广告部的工作，让每个人在其中都所有</a:t>
            </a:r>
            <a:r>
              <a:rPr lang="zh-CN" altLang="zh-CN" sz="2400" dirty="0" smtClean="0">
                <a:solidFill>
                  <a:schemeClr val="bg1"/>
                </a:solidFill>
              </a:rPr>
              <a:t>收获！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zh-CN" altLang="zh-CN" sz="2400" dirty="0">
                <a:solidFill>
                  <a:schemeClr val="bg1"/>
                </a:solidFill>
              </a:rPr>
              <a:t>第一，人员配置上还有待调整，下学期争取招募更多具备外联才能</a:t>
            </a:r>
            <a:r>
              <a:rPr lang="zh-CN" altLang="zh-CN" sz="2400" dirty="0" smtClean="0">
                <a:solidFill>
                  <a:schemeClr val="bg1"/>
                </a:solidFill>
              </a:rPr>
              <a:t>的</a:t>
            </a:r>
            <a:r>
              <a:rPr lang="zh-CN" altLang="en-US" sz="2400" dirty="0" smtClean="0">
                <a:solidFill>
                  <a:schemeClr val="bg1"/>
                </a:solidFill>
              </a:rPr>
              <a:t>新人</a:t>
            </a:r>
            <a:r>
              <a:rPr lang="zh-CN" altLang="zh-CN" sz="2400" dirty="0" smtClean="0">
                <a:solidFill>
                  <a:schemeClr val="bg1"/>
                </a:solidFill>
              </a:rPr>
              <a:t>；</a:t>
            </a:r>
            <a:endParaRPr lang="zh-CN" altLang="zh-CN" sz="2400" dirty="0">
              <a:solidFill>
                <a:schemeClr val="bg1"/>
              </a:solidFill>
            </a:endParaRPr>
          </a:p>
          <a:p>
            <a:r>
              <a:rPr lang="zh-CN" altLang="zh-CN" sz="2400" dirty="0">
                <a:solidFill>
                  <a:schemeClr val="bg1"/>
                </a:solidFill>
              </a:rPr>
              <a:t>第二</a:t>
            </a:r>
            <a:r>
              <a:rPr lang="zh-CN" altLang="zh-CN" sz="2400" dirty="0" smtClean="0">
                <a:solidFill>
                  <a:schemeClr val="bg1"/>
                </a:solidFill>
              </a:rPr>
              <a:t>，</a:t>
            </a:r>
            <a:r>
              <a:rPr lang="zh-CN" altLang="en-US" sz="2400" dirty="0" smtClean="0">
                <a:solidFill>
                  <a:schemeClr val="bg1"/>
                </a:solidFill>
              </a:rPr>
              <a:t>相关</a:t>
            </a:r>
            <a:r>
              <a:rPr lang="zh-CN" altLang="zh-CN" sz="2400" dirty="0" smtClean="0">
                <a:solidFill>
                  <a:schemeClr val="bg1"/>
                </a:solidFill>
              </a:rPr>
              <a:t>技能</a:t>
            </a:r>
            <a:r>
              <a:rPr lang="zh-CN" altLang="zh-CN" sz="2400" dirty="0">
                <a:solidFill>
                  <a:schemeClr val="bg1"/>
                </a:solidFill>
              </a:rPr>
              <a:t>培训不足</a:t>
            </a:r>
            <a:r>
              <a:rPr lang="zh-CN" altLang="zh-CN" sz="2400" dirty="0" smtClean="0">
                <a:solidFill>
                  <a:schemeClr val="bg1"/>
                </a:solidFill>
              </a:rPr>
              <a:t>，</a:t>
            </a:r>
            <a:r>
              <a:rPr lang="zh-CN" altLang="en-US" sz="2400" dirty="0" smtClean="0">
                <a:solidFill>
                  <a:schemeClr val="bg1"/>
                </a:solidFill>
              </a:rPr>
              <a:t>如外联技能，</a:t>
            </a:r>
            <a:r>
              <a:rPr lang="zh-CN" altLang="zh-CN" sz="2400" dirty="0" smtClean="0">
                <a:solidFill>
                  <a:schemeClr val="bg1"/>
                </a:solidFill>
              </a:rPr>
              <a:t>下</a:t>
            </a:r>
            <a:r>
              <a:rPr lang="zh-CN" altLang="zh-CN" sz="2400" dirty="0">
                <a:solidFill>
                  <a:schemeClr val="bg1"/>
                </a:solidFill>
              </a:rPr>
              <a:t>学期可以</a:t>
            </a:r>
            <a:r>
              <a:rPr lang="zh-CN" altLang="zh-CN" sz="2400" dirty="0" smtClean="0">
                <a:solidFill>
                  <a:schemeClr val="bg1"/>
                </a:solidFill>
              </a:rPr>
              <a:t>采取</a:t>
            </a:r>
            <a:r>
              <a:rPr lang="zh-CN" altLang="en-US" sz="2400" dirty="0" smtClean="0">
                <a:solidFill>
                  <a:schemeClr val="bg1"/>
                </a:solidFill>
              </a:rPr>
              <a:t>邀请资深老师座谈以及</a:t>
            </a:r>
            <a:r>
              <a:rPr lang="zh-CN" altLang="zh-CN" sz="2400" dirty="0" smtClean="0">
                <a:solidFill>
                  <a:schemeClr val="bg1"/>
                </a:solidFill>
              </a:rPr>
              <a:t>老</a:t>
            </a:r>
            <a:r>
              <a:rPr lang="zh-CN" altLang="zh-CN" sz="2400" dirty="0">
                <a:solidFill>
                  <a:schemeClr val="bg1"/>
                </a:solidFill>
              </a:rPr>
              <a:t>成员带动新成员的方式，培训新成员</a:t>
            </a:r>
            <a:r>
              <a:rPr lang="zh-CN" altLang="zh-CN" sz="2400" dirty="0" smtClean="0">
                <a:solidFill>
                  <a:schemeClr val="bg1"/>
                </a:solidFill>
              </a:rPr>
              <a:t>的</a:t>
            </a:r>
            <a:r>
              <a:rPr lang="zh-CN" altLang="en-US" sz="2400" dirty="0">
                <a:solidFill>
                  <a:schemeClr val="bg1"/>
                </a:solidFill>
              </a:rPr>
              <a:t>相关</a:t>
            </a:r>
            <a:r>
              <a:rPr lang="zh-CN" altLang="zh-CN" sz="2400" dirty="0" smtClean="0">
                <a:solidFill>
                  <a:schemeClr val="bg1"/>
                </a:solidFill>
              </a:rPr>
              <a:t>技能</a:t>
            </a:r>
            <a:r>
              <a:rPr lang="zh-CN" altLang="zh-CN" sz="2400" dirty="0">
                <a:solidFill>
                  <a:schemeClr val="bg1"/>
                </a:solidFill>
              </a:rPr>
              <a:t>。</a:t>
            </a:r>
          </a:p>
          <a:p>
            <a:endParaRPr lang="zh-CN" altLang="zh-CN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300192" y="5991158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广告</a:t>
            </a:r>
            <a:r>
              <a:rPr lang="zh-CN" altLang="en-US" sz="3600" spc="3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部展望</a:t>
            </a:r>
            <a:endParaRPr lang="zh-CN" altLang="en-US" sz="3600" spc="3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4355976" y="5229200"/>
            <a:ext cx="4968552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EXPECTATION</a:t>
            </a:r>
            <a:endParaRPr lang="zh-CN" altLang="en-US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17461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39352" y="692696"/>
            <a:ext cx="8625136" cy="36004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400" dirty="0" smtClean="0">
                <a:solidFill>
                  <a:schemeClr val="bg1"/>
                </a:solidFill>
              </a:rPr>
              <a:t>        </a:t>
            </a:r>
            <a:r>
              <a:rPr lang="zh-CN" altLang="zh-CN" sz="2400" dirty="0" smtClean="0">
                <a:solidFill>
                  <a:schemeClr val="bg1"/>
                </a:solidFill>
              </a:rPr>
              <a:t>在</a:t>
            </a:r>
            <a:r>
              <a:rPr lang="zh-CN" altLang="zh-CN" sz="2400" dirty="0">
                <a:solidFill>
                  <a:schemeClr val="bg1"/>
                </a:solidFill>
              </a:rPr>
              <a:t>负责广告部</a:t>
            </a:r>
            <a:r>
              <a:rPr lang="zh-CN" altLang="zh-CN" sz="2400" dirty="0" smtClean="0">
                <a:solidFill>
                  <a:schemeClr val="bg1"/>
                </a:solidFill>
              </a:rPr>
              <a:t>的</a:t>
            </a:r>
            <a:r>
              <a:rPr lang="zh-CN" altLang="en-US" sz="2400" dirty="0" smtClean="0">
                <a:solidFill>
                  <a:schemeClr val="bg1"/>
                </a:solidFill>
              </a:rPr>
              <a:t>这几个月里</a:t>
            </a:r>
            <a:r>
              <a:rPr lang="zh-CN" altLang="zh-CN" sz="2400" dirty="0" smtClean="0">
                <a:solidFill>
                  <a:schemeClr val="bg1"/>
                </a:solidFill>
              </a:rPr>
              <a:t>，</a:t>
            </a:r>
            <a:r>
              <a:rPr lang="zh-CN" altLang="zh-CN" sz="2400" dirty="0">
                <a:solidFill>
                  <a:schemeClr val="bg1"/>
                </a:solidFill>
              </a:rPr>
              <a:t>我感受到这么久以来从未有过的投入和专注。感谢北大深研院南燕新闻社创造这么一</a:t>
            </a:r>
            <a:r>
              <a:rPr lang="zh-CN" altLang="zh-CN" sz="2400" dirty="0" smtClean="0">
                <a:solidFill>
                  <a:schemeClr val="bg1"/>
                </a:solidFill>
              </a:rPr>
              <a:t>个</a:t>
            </a:r>
            <a:r>
              <a:rPr lang="zh-CN" altLang="en-US" sz="2400" dirty="0" smtClean="0">
                <a:solidFill>
                  <a:schemeClr val="bg1"/>
                </a:solidFill>
              </a:rPr>
              <a:t>的</a:t>
            </a:r>
            <a:r>
              <a:rPr lang="zh-CN" altLang="zh-CN" sz="2400" dirty="0" smtClean="0">
                <a:solidFill>
                  <a:schemeClr val="bg1"/>
                </a:solidFill>
              </a:rPr>
              <a:t>平台</a:t>
            </a:r>
            <a:r>
              <a:rPr lang="zh-CN" altLang="zh-CN" sz="2400" dirty="0">
                <a:solidFill>
                  <a:schemeClr val="bg1"/>
                </a:solidFill>
              </a:rPr>
              <a:t>，让不同的我们聚在了一起，共同编制一个属于自己的梦。我希望广告部是一个放飞梦想，升华自我，互相</a:t>
            </a:r>
            <a:r>
              <a:rPr lang="zh-CN" altLang="zh-CN" sz="2400" dirty="0" smtClean="0">
                <a:solidFill>
                  <a:schemeClr val="bg1"/>
                </a:solidFill>
              </a:rPr>
              <a:t>学习</a:t>
            </a:r>
            <a:r>
              <a:rPr lang="zh-CN" altLang="en-US" sz="2400" dirty="0">
                <a:solidFill>
                  <a:schemeClr val="bg1"/>
                </a:solidFill>
              </a:rPr>
              <a:t>，</a:t>
            </a:r>
            <a:r>
              <a:rPr lang="zh-CN" altLang="en-US" sz="2400" dirty="0" smtClean="0">
                <a:solidFill>
                  <a:schemeClr val="bg1"/>
                </a:solidFill>
              </a:rPr>
              <a:t>共同</a:t>
            </a:r>
            <a:r>
              <a:rPr lang="zh-CN" altLang="zh-CN" sz="2400" dirty="0" smtClean="0">
                <a:solidFill>
                  <a:schemeClr val="bg1"/>
                </a:solidFill>
              </a:rPr>
              <a:t>进步</a:t>
            </a:r>
            <a:r>
              <a:rPr lang="zh-CN" altLang="zh-CN" sz="2400" dirty="0">
                <a:solidFill>
                  <a:schemeClr val="bg1"/>
                </a:solidFill>
              </a:rPr>
              <a:t>的</a:t>
            </a:r>
            <a:r>
              <a:rPr lang="zh-CN" altLang="zh-CN" sz="2400" dirty="0" smtClean="0">
                <a:solidFill>
                  <a:schemeClr val="bg1"/>
                </a:solidFill>
              </a:rPr>
              <a:t>地方。</a:t>
            </a:r>
            <a:r>
              <a:rPr lang="zh-CN" altLang="zh-CN" sz="2400" dirty="0">
                <a:solidFill>
                  <a:schemeClr val="bg1"/>
                </a:solidFill>
              </a:rPr>
              <a:t>如果广告部非得有一个宗旨，那就是发挥所长，各得其所，每个人</a:t>
            </a:r>
            <a:r>
              <a:rPr lang="zh-CN" altLang="zh-CN" sz="2400" dirty="0" smtClean="0">
                <a:solidFill>
                  <a:schemeClr val="bg1"/>
                </a:solidFill>
              </a:rPr>
              <a:t>都</a:t>
            </a:r>
            <a:r>
              <a:rPr lang="zh-CN" altLang="en-US" sz="2400" dirty="0" smtClean="0">
                <a:solidFill>
                  <a:schemeClr val="bg1"/>
                </a:solidFill>
              </a:rPr>
              <a:t>能在此</a:t>
            </a:r>
            <a:r>
              <a:rPr lang="zh-CN" altLang="zh-CN" sz="2400" dirty="0" smtClean="0">
                <a:solidFill>
                  <a:schemeClr val="bg1"/>
                </a:solidFill>
              </a:rPr>
              <a:t>有</a:t>
            </a:r>
            <a:r>
              <a:rPr lang="zh-CN" altLang="zh-CN" sz="2400" dirty="0">
                <a:solidFill>
                  <a:schemeClr val="bg1"/>
                </a:solidFill>
              </a:rPr>
              <a:t>所收获。希望自己也能够不断地前进，做更好的自己，成为一个积极影响别人的人</a:t>
            </a:r>
            <a:r>
              <a:rPr lang="zh-CN" altLang="zh-CN" sz="2400" dirty="0" smtClean="0">
                <a:solidFill>
                  <a:schemeClr val="bg1"/>
                </a:solidFill>
              </a:rPr>
              <a:t>！</a:t>
            </a:r>
            <a:r>
              <a:rPr lang="en-US" altLang="zh-CN" sz="2400" dirty="0" smtClean="0">
                <a:solidFill>
                  <a:schemeClr val="bg1"/>
                </a:solidFill>
              </a:rPr>
              <a:t>^_^</a:t>
            </a:r>
            <a:endParaRPr lang="zh-CN" altLang="zh-CN" sz="2400" dirty="0">
              <a:solidFill>
                <a:schemeClr val="bg1"/>
              </a:solidFill>
            </a:endParaRPr>
          </a:p>
          <a:p>
            <a:endParaRPr lang="zh-CN" altLang="zh-CN" sz="2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16216" y="5991158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spc="300" dirty="0" smtClean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我的感想</a:t>
            </a:r>
            <a:endParaRPr lang="zh-CN" altLang="en-US" sz="3600" spc="3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3203848" y="5229200"/>
            <a:ext cx="6264696" cy="100811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pc="-15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MY LOVE TO </a:t>
            </a:r>
            <a:r>
              <a:rPr lang="zh-CN" altLang="en-US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南新社</a:t>
            </a:r>
            <a:endParaRPr lang="zh-CN" altLang="en-US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42436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>
          <a:xfrm>
            <a:off x="2307508" y="692696"/>
            <a:ext cx="676875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zh-CN" sz="11500" spc="-3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THANK</a:t>
            </a:r>
            <a:endParaRPr lang="zh-CN" altLang="en-US" sz="11500" spc="-3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2123728" y="1772816"/>
            <a:ext cx="6768752" cy="144928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zh-CN" sz="13800" spc="-3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YOU!</a:t>
            </a:r>
            <a:endParaRPr lang="zh-CN" altLang="en-US" sz="13800" spc="-300" dirty="0">
              <a:solidFill>
                <a:srgbClr val="FF0000"/>
              </a:solidFill>
              <a:latin typeface="Arial Black" pitchFamily="34" charset="0"/>
              <a:ea typeface="微软雅黑" pitchFamily="34" charset="-122"/>
            </a:endParaRPr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6300192" y="5805264"/>
            <a:ext cx="2744217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zh-CN" sz="3600" b="1" spc="-30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BY</a:t>
            </a:r>
            <a:r>
              <a:rPr lang="zh-CN" altLang="en-US" sz="3600" b="1" spc="-150" dirty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 </a:t>
            </a:r>
            <a:r>
              <a:rPr lang="zh-CN" altLang="en-US" sz="3600" b="1" spc="-150" dirty="0" smtClean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 林</a:t>
            </a:r>
            <a:r>
              <a:rPr lang="zh-CN" altLang="en-US" sz="3600" b="1" spc="-150" dirty="0">
                <a:solidFill>
                  <a:srgbClr val="FF0000"/>
                </a:solidFill>
                <a:latin typeface="Arial Black" pitchFamily="34" charset="0"/>
                <a:ea typeface="微软雅黑" pitchFamily="34" charset="-122"/>
              </a:rPr>
              <a:t>梦林</a:t>
            </a:r>
          </a:p>
        </p:txBody>
      </p:sp>
    </p:spTree>
    <p:extLst>
      <p:ext uri="{BB962C8B-B14F-4D97-AF65-F5344CB8AC3E}">
        <p14:creationId xmlns:p14="http://schemas.microsoft.com/office/powerpoint/2010/main" val="14135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桌面\IMG_129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0250" y="0"/>
            <a:ext cx="4731990" cy="6309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580112" y="5022304"/>
            <a:ext cx="3168352" cy="1647056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zh-CN" altLang="en-US" sz="96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朱</a:t>
            </a:r>
            <a:r>
              <a:rPr lang="zh-CN" altLang="en-US" sz="66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俐</a:t>
            </a:r>
          </a:p>
        </p:txBody>
      </p:sp>
    </p:spTree>
    <p:extLst>
      <p:ext uri="{BB962C8B-B14F-4D97-AF65-F5344CB8AC3E}">
        <p14:creationId xmlns:p14="http://schemas.microsoft.com/office/powerpoint/2010/main" val="4145516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桌面\缪巧霞_IMG (2)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352" y="0"/>
            <a:ext cx="457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467544" y="908720"/>
            <a:ext cx="3322712" cy="114300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zh-CN" altLang="en-US" sz="9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缪</a:t>
            </a:r>
            <a:r>
              <a:rPr lang="zh-CN" altLang="en-US" sz="6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巧霞</a:t>
            </a:r>
            <a:endParaRPr lang="zh-CN" altLang="en-US" sz="66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92111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桌面\IMG_147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9457" y="8566"/>
            <a:ext cx="4623978" cy="6165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5364088" y="4725144"/>
            <a:ext cx="3322712" cy="114300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zh-CN" altLang="en-US" sz="9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苑</a:t>
            </a:r>
            <a:r>
              <a:rPr lang="zh-CN" altLang="en-US" sz="6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晓雅</a:t>
            </a:r>
            <a:endParaRPr lang="zh-CN" altLang="en-US" sz="66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619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桌面\IMG_1274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8492" y="332656"/>
            <a:ext cx="4641980" cy="6189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827584" y="2852936"/>
            <a:ext cx="3322712" cy="114300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zh-CN" altLang="en-US" sz="115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周</a:t>
            </a:r>
            <a:r>
              <a:rPr lang="zh-CN" altLang="en-US" sz="6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小凡</a:t>
            </a:r>
            <a:endParaRPr lang="zh-CN" altLang="en-US" sz="66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619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桌面\感谢深圳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7" y="0"/>
            <a:ext cx="7846061" cy="5085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2555776" y="5310336"/>
            <a:ext cx="4104456" cy="114300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zh-CN" altLang="en-US" sz="115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卜</a:t>
            </a:r>
            <a:r>
              <a:rPr lang="zh-CN" altLang="en-US" sz="8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庆鹏</a:t>
            </a:r>
            <a:endParaRPr lang="zh-CN" altLang="en-US" sz="80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619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D:\桌面\王朦+1201211149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8331" y="908720"/>
            <a:ext cx="7971382" cy="5403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0" y="341784"/>
            <a:ext cx="3322712" cy="114300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zh-CN" altLang="en-US" sz="80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王</a:t>
            </a:r>
            <a:r>
              <a:rPr lang="zh-CN" altLang="en-US" sz="6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朦</a:t>
            </a:r>
            <a:endParaRPr lang="zh-CN" altLang="en-US" sz="66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619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:\桌面\DSC_0006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0"/>
            <a:ext cx="455494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标题 1"/>
          <p:cNvSpPr>
            <a:spLocks noGrp="1"/>
          </p:cNvSpPr>
          <p:nvPr>
            <p:ph type="title"/>
          </p:nvPr>
        </p:nvSpPr>
        <p:spPr>
          <a:xfrm>
            <a:off x="5425752" y="5373216"/>
            <a:ext cx="3322712" cy="1143000"/>
          </a:xfr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>
            <a:noAutofit/>
          </a:bodyPr>
          <a:lstStyle/>
          <a:p>
            <a:r>
              <a:rPr lang="zh-CN" altLang="en-US" sz="88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郎</a:t>
            </a:r>
            <a:r>
              <a:rPr lang="zh-CN" altLang="en-US" sz="6600" dirty="0" smtClean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琨</a:t>
            </a:r>
            <a:endParaRPr lang="zh-CN" altLang="en-US" sz="66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6199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686</Words>
  <Application>Microsoft Office PowerPoint</Application>
  <PresentationFormat>全屏显示(4:3)</PresentationFormat>
  <Paragraphs>100</Paragraphs>
  <Slides>26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27" baseType="lpstr">
      <vt:lpstr>Office 主题</vt:lpstr>
      <vt:lpstr>广告部 的自白</vt:lpstr>
      <vt:lpstr>戴欣</vt:lpstr>
      <vt:lpstr>朱俐</vt:lpstr>
      <vt:lpstr>缪巧霞</vt:lpstr>
      <vt:lpstr>苑晓雅</vt:lpstr>
      <vt:lpstr>周小凡</vt:lpstr>
      <vt:lpstr>卜庆鹏</vt:lpstr>
      <vt:lpstr>王朦</vt:lpstr>
      <vt:lpstr>郎琨</vt:lpstr>
      <vt:lpstr>许多</vt:lpstr>
      <vt:lpstr>王钦</vt:lpstr>
      <vt:lpstr>林梦林</vt:lpstr>
      <vt:lpstr>PowerPoint 演示文稿</vt:lpstr>
      <vt:lpstr>广告部主要负责南燕新闻社的报刊、杂志、新媒体等媒介的赞助和校园活动赞助，以及校园文化产品项目的开发和管理。 </vt:lpstr>
      <vt:lpstr>PowerPoint 演示文稿</vt:lpstr>
      <vt:lpstr>PowerPoint 演示文稿</vt:lpstr>
      <vt:lpstr>北京大学深圳研究生院教职工大会 琉璃时光SPA国际连锁 赞助价值￥980的优惠券，共500张</vt:lpstr>
      <vt:lpstr>北京大学南燕鹊桥会 -动感地带，赞助M-ZONE人个性笔记本&amp;精美手袋 -雅图影院，赞助牵手新人免费电影券，15元优惠券300张以及南新社全体成员观影一次 -百年好合婚纱摄影，赞助牵手新人免费情侣写真券，以及优惠写真套餐 -成记砂锅粥，赞助5元优惠券500张</vt:lpstr>
      <vt:lpstr>北京大学研究生院院衫设计大赛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广告部 的自白</dc:title>
  <cp:lastModifiedBy>lml</cp:lastModifiedBy>
  <cp:revision>47</cp:revision>
  <dcterms:modified xsi:type="dcterms:W3CDTF">2013-06-03T03:51:24Z</dcterms:modified>
</cp:coreProperties>
</file>

<file path=docProps/thumbnail.jpeg>
</file>